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238" r:id="rId3"/>
    <p:sldId id="1244" r:id="rId4"/>
    <p:sldId id="1239" r:id="rId5"/>
    <p:sldId id="1240" r:id="rId6"/>
    <p:sldId id="1289" r:id="rId7"/>
    <p:sldId id="1242" r:id="rId8"/>
    <p:sldId id="1243" r:id="rId9"/>
    <p:sldId id="1246" r:id="rId10"/>
    <p:sldId id="1247" r:id="rId11"/>
    <p:sldId id="1252" r:id="rId12"/>
    <p:sldId id="1256" r:id="rId13"/>
    <p:sldId id="1257" r:id="rId14"/>
    <p:sldId id="1261" r:id="rId15"/>
    <p:sldId id="1263" r:id="rId16"/>
    <p:sldId id="1265" r:id="rId17"/>
    <p:sldId id="1270" r:id="rId18"/>
    <p:sldId id="1271" r:id="rId19"/>
    <p:sldId id="1272" r:id="rId20"/>
    <p:sldId id="1274" r:id="rId21"/>
    <p:sldId id="1275" r:id="rId22"/>
    <p:sldId id="1277" r:id="rId23"/>
    <p:sldId id="1279" r:id="rId24"/>
    <p:sldId id="1280" r:id="rId25"/>
    <p:sldId id="1282" r:id="rId26"/>
    <p:sldId id="1283" r:id="rId27"/>
    <p:sldId id="1284" r:id="rId28"/>
    <p:sldId id="1285" r:id="rId29"/>
    <p:sldId id="1287" r:id="rId30"/>
    <p:sldId id="1288" r:id="rId31"/>
    <p:sldId id="1290" r:id="rId32"/>
    <p:sldId id="1292" r:id="rId33"/>
    <p:sldId id="1293" r:id="rId34"/>
    <p:sldId id="1294" r:id="rId35"/>
    <p:sldId id="1295"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九年级下册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我们共同的世界</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当</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今世界国际竞争的实质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以经济和科技实力为基础的综合国力的较量。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923851"/>
            <a:ext cx="1275773" cy="325372"/>
          </a:xfrm>
          <a:prstGeom prst="rect">
            <a:avLst/>
          </a:prstGeom>
        </p:spPr>
      </p:pic>
      <p:sp>
        <p:nvSpPr>
          <p:cNvPr id="4" name="内容占位符 1"/>
          <p:cNvSpPr txBox="1">
            <a:spLocks/>
          </p:cNvSpPr>
          <p:nvPr/>
        </p:nvSpPr>
        <p:spPr bwMode="auto">
          <a:xfrm>
            <a:off x="360854" y="1899580"/>
            <a:ext cx="11485848" cy="445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怎样理解国家间既有合作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又有竞争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在国际舞台上，各国发展既需要合作，也需要竞争。</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）合作</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各国在经济、政治、安全、文化等领域深化合作，寻求发展。</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只有合作互惠，才能使世界各国共同发展。</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）竞争</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每个国家都希望通过自身努力在新一轮国际关系的调整中获得发展机遇。</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国际竞争需要各方共同遵循一定的国际规则。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ZK考点6.eps" descr="id:2147494113;FounderCES"/>
          <p:cNvPicPr/>
          <p:nvPr/>
        </p:nvPicPr>
        <p:blipFill>
          <a:blip r:embed="rId3"/>
          <a:stretch>
            <a:fillRect/>
          </a:stretch>
        </p:blipFill>
        <p:spPr>
          <a:xfrm>
            <a:off x="478582" y="2073608"/>
            <a:ext cx="1292072" cy="332776"/>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国如何应对复杂多变的国际形势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我国高举和平、发展、合作、共赢的旗帜，为推动建设相互尊重、公平正义、合作共赢的新型国际关系不懈努力。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消除贫困、促进发展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世界各国作出了怎样的努力和探索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）在不同的发展阶段设立了递进式的减贫目标。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）各国应结合自身的实际情况，不断探索消除贫困的有效途径，为促进整个世界的发展而努力。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）世界各国积极行动，为消除一切形式的贫困、改善教育和医疗卫生条件、促进可持续发展共同努力</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934521"/>
            <a:ext cx="1345856" cy="343501"/>
          </a:xfrm>
          <a:prstGeom prst="rect">
            <a:avLst/>
          </a:prstGeom>
        </p:spPr>
      </p:pic>
      <p:pic>
        <p:nvPicPr>
          <p:cNvPr id="4" name="ZK考点8.eps" descr="id:2147497375;FounderCES"/>
          <p:cNvPicPr/>
          <p:nvPr/>
        </p:nvPicPr>
        <p:blipFill>
          <a:blip r:embed="rId3"/>
          <a:stretch>
            <a:fillRect/>
          </a:stretch>
        </p:blipFill>
        <p:spPr>
          <a:xfrm>
            <a:off x="478582" y="2581385"/>
            <a:ext cx="1279814" cy="329623"/>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对全球性问题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为什么要构建人类命运共同体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）当今世界，各国相互联系、相互依存的程度空前加深。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面临许多共同挑战，需要解决许多全球性问题。例如，世界面临的不稳定性不确定性突出，世界经济增长动能不足，贫富分化日益严重，地区热点问题此起彼伏，恐怖主义、网络安全、重大传染性疾病、气候变化等非传统安全威胁持续蔓延。这些问题关系整个人类的生存，制约人类的发展，成为亟待解决的全球性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）没有哪个国家能够独自应对人类面临的各种挑战，也没有哪个国家能够退回到自我封闭的孤岛。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）采取共同行动，承担共同责任，构建人类命运共同体，应成为各国解决全球性问题的必然选择。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935339"/>
            <a:ext cx="1241375" cy="319647"/>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人类命运共同体理念的意义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充分表达了人类追求和平与发展的愿望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为解决人类面临的共同问题提供了宝贵的思路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为人类未来发展提出了具有重要价值的构想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为人类共同的美好未来指明了方向。地位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这一理念被写入多个联合国决议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得到了国际社会的广泛认同。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5506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何构建人类命运共同体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角度：坚持对话协商，建设一个持久和平的世界；坚持共建共享，建设一个普遍安全的世界；坚持合作共赢，建设一个共同繁荣的世界；坚持交流互鉴，建设一个开放包容的世界；坚持绿色低碳，建设一个清洁美丽的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角度：需要各国人民间的相互信任、守望相助和共同担当；关怀生命、尊重生命的价值，能够让我们不仅善待自己，而且把关切的目光投向世界，增进包容与合作；我们要把构建人类命运共同体的理念同实际行动联系起来，既要放眼全球，关注世界的发展，关注人类的命运，又要心系祖国，在实现中国梦的生动实践中放飞青春梦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1051583"/>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心人类命运需要掌握的方法和培养的能力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）学习本国文化，积极参与不同文化的对话、交流活动。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）在对外交流中，积极表达代表本国立场的观点和主张，态度坚定而温和。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）努力学好外语，提高口语表达能力，了解相关国家的历史和文化。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）了解外国人的礼仪习惯、交往方式、思维特点，交往时遵循相关的行为规范。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）对生态环境、多样文化共存、和平与发展等方面的国际问题有一定程度的了解，形成对世界面临的共同问题的积极态度。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1514473"/>
            <a:ext cx="1293320" cy="320087"/>
          </a:xfrm>
          <a:prstGeom prst="rect">
            <a:avLst/>
          </a:prstGeom>
        </p:spPr>
      </p:pic>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合作与发展是当今时代的主题。（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5429882" y="168786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282296" y="2157209"/>
            <a:ext cx="4206601" cy="461665"/>
          </a:xfrm>
          <a:prstGeom prst="rect">
            <a:avLst/>
          </a:prstGeom>
        </p:spPr>
        <p:txBody>
          <a:bodyPr wrap="none">
            <a:spAutoFit/>
          </a:bodyPr>
          <a:lstStyle/>
          <a:p>
            <a:r>
              <a:rPr lang="zh-CN" altLang="zh-CN" sz="2400">
                <a:cs typeface="Times New Roman" panose="02020603050405020304" pitchFamily="18" charset="0"/>
              </a:rPr>
              <a:t>和平与发展是当今时代的主题</a:t>
            </a:r>
            <a:endParaRPr lang="zh-CN" altLang="en-US"/>
          </a:p>
        </p:txBody>
      </p:sp>
      <p:sp>
        <p:nvSpPr>
          <p:cNvPr id="8" name="内容占位符 1"/>
          <p:cNvSpPr txBox="1">
            <a:spLocks/>
          </p:cNvSpPr>
          <p:nvPr/>
        </p:nvSpPr>
        <p:spPr bwMode="auto">
          <a:xfrm>
            <a:off x="360854" y="263691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解决全球性问题只是发达国家的责任。（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中国在构建人类命运共同体的过程中发挥着决定性</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主导作用。（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6357360" y="2765008"/>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0" name="矩形 9"/>
          <p:cNvSpPr/>
          <p:nvPr/>
        </p:nvSpPr>
        <p:spPr>
          <a:xfrm>
            <a:off x="1287922" y="3226673"/>
            <a:ext cx="7511702" cy="461665"/>
          </a:xfrm>
          <a:prstGeom prst="rect">
            <a:avLst/>
          </a:prstGeom>
        </p:spPr>
        <p:txBody>
          <a:bodyPr wrap="square">
            <a:spAutoFit/>
          </a:bodyPr>
          <a:lstStyle/>
          <a:p>
            <a:r>
              <a:rPr lang="zh-CN" altLang="zh-CN" sz="2400">
                <a:cs typeface="Times New Roman" panose="02020603050405020304" pitchFamily="18" charset="0"/>
              </a:rPr>
              <a:t>世界各国都应积极行动，承担共同但有区别的责任。</a:t>
            </a:r>
            <a:endParaRPr lang="zh-CN" altLang="en-US"/>
          </a:p>
        </p:txBody>
      </p:sp>
      <p:sp>
        <p:nvSpPr>
          <p:cNvPr id="11" name="矩形 10"/>
          <p:cNvSpPr/>
          <p:nvPr/>
        </p:nvSpPr>
        <p:spPr>
          <a:xfrm>
            <a:off x="9479582" y="3863941"/>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2" name="矩形 11"/>
          <p:cNvSpPr/>
          <p:nvPr/>
        </p:nvSpPr>
        <p:spPr>
          <a:xfrm>
            <a:off x="1291525" y="4338482"/>
            <a:ext cx="7799734" cy="461665"/>
          </a:xfrm>
          <a:prstGeom prst="rect">
            <a:avLst/>
          </a:prstGeom>
        </p:spPr>
        <p:txBody>
          <a:bodyPr wrap="square">
            <a:spAutoFit/>
          </a:bodyPr>
          <a:lstStyle/>
          <a:p>
            <a:r>
              <a:rPr lang="zh-CN" altLang="zh-CN" sz="2400">
                <a:cs typeface="Times New Roman" panose="02020603050405020304" pitchFamily="18" charset="0"/>
              </a:rPr>
              <a:t>中国在构建人类命运共同体的过程中发挥着重要作用。</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52431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眉山中考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）德国柏林的超市中，四川郫县豆瓣、山西老陈醋等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中国味道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摆上货架；法国巴黎街头的咖啡馆，飘出阵阵云南咖啡的馥郁醇香；一列列中欧班列跨越山海，将茶叶、水果、大米等中国高品质农食产品送上欧洲多国民众的餐桌。由此可见（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各国全盘吸</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各国紧密相连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同住地球村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各国共谋发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世界多极化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各国相互牵制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2719456" y="3654681"/>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9631"/>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黑板报上摘录了以下几张资料卡片。本期黑板报的主题最有可能是（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开放互动的世界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休戚与共的命运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走向未来的少年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多姿多彩的职业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lygzz05.jpg" descr="id:2147497417;FounderCES"/>
          <p:cNvPicPr/>
          <p:nvPr/>
        </p:nvPicPr>
        <p:blipFill>
          <a:blip r:embed="rId2"/>
          <a:stretch>
            <a:fillRect/>
          </a:stretch>
        </p:blipFill>
        <p:spPr>
          <a:xfrm>
            <a:off x="3502918" y="2054279"/>
            <a:ext cx="5820435" cy="2310825"/>
          </a:xfrm>
          <a:prstGeom prst="rect">
            <a:avLst/>
          </a:prstGeom>
        </p:spPr>
      </p:pic>
      <p:sp>
        <p:nvSpPr>
          <p:cNvPr id="4" name="矩形 3"/>
          <p:cNvSpPr/>
          <p:nvPr/>
        </p:nvSpPr>
        <p:spPr>
          <a:xfrm>
            <a:off x="10029768" y="1583763"/>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菏泽中考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）某班开展辩论赛，正方辩题为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经济全球化给世界文化多样性带来新的发展机遇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。下列选项可作为此观点论据的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伦敦街头的小朋友玩起了中国传统的摔炮游戏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中国制造的汽车被装上货轮销往世界各地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中国烧饼入选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世界上最好吃的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种面包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中医、戏曲和八段锦日渐成为中国年轻人的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200690" y="183627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1884539" y="1340768"/>
            <a:ext cx="9323235" cy="4847436"/>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253932" y="3852422"/>
            <a:ext cx="1304278" cy="1101342"/>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507467" y="4303615"/>
            <a:ext cx="412305" cy="290109"/>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骆驼奶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智能重卡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之间的一则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骆驼奶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我是来自中亚的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骆驼奶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质量上乘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通过中国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中亚商品展销会进入中国市场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销量很好。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智能重卡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我是中国生产的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智能重卡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出口到多个国家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深受欢迎。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经济全球化使风险与危机跨国界传递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世界多极化促进国际关系民主化发展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经济全球化有利于资源在世界范围内优化配置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我国积极构建以国际大循环为主体的新发展格局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358020"/>
            <a:ext cx="11521280" cy="216024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3312773" y="362413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）构建人类命运共同体，各国要努力扩大利益交汇点，谋求开放创新、包容互惠的发展前景。下列事件有助于推动这一前景实现的是（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中国对非洲国家招商引资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带动其制造业发展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让非洲品牌走向世界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美国试图通过大幅度削减在欧军事投入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迫使欧洲承担更多安全义务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韩国宣布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国家进入人口紧急状态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强调以举国之力应对低生育率问题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共建国家加强文化遗产保护与产业合作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构建新型文化合作网络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43678" y="185160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42031"/>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）一部春秋时期的《道德经》，寥寥五千字，其精神世界却浩瀚无穷。它全面论述了老子的修身、治国、用兵、养生理念。习近平总书记曾多次引用《道德经》经典名句，如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治大国若烹小鲜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上善若水，水利万物而不争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等，用以阐述治国理政、大国外交之道。时至今日，老子的道家思想在全球学术界都引发着广泛关注和共鸣，是世界各国人民共同的文化财富。这给我们的启示是（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深入挖掘优秀传统文化的时代价值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坚定文化自信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推动中华优秀传统文化创造性转化、创新性发展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各国应当用开放和包容的心态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学习和借鉴优秀外来文化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立足中国特色社会主义伟大实践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全面继承中华传统文化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631710" y="2726172"/>
            <a:ext cx="407484" cy="461665"/>
          </a:xfrm>
          <a:prstGeom prst="rect">
            <a:avLst/>
          </a:prstGeom>
        </p:spPr>
        <p:txBody>
          <a:bodyPr wrap="none">
            <a:spAutoFit/>
          </a:bodyPr>
          <a:lstStyle/>
          <a:p>
            <a:r>
              <a:rPr lang="en-US" altLang="zh-CN" sz="2400" smtClean="0"/>
              <a:t>A</a:t>
            </a:r>
            <a:endParaRPr lang="zh-CN" altLang="en-US"/>
          </a:p>
        </p:txBody>
      </p:sp>
      <p:sp>
        <p:nvSpPr>
          <p:cNvPr id="4" name="内容占位符 1"/>
          <p:cNvSpPr>
            <a:spLocks noGrp="1"/>
          </p:cNvSpPr>
          <p:nvPr/>
        </p:nvSpPr>
        <p:spPr bwMode="auto">
          <a:xfrm>
            <a:off x="352283" y="5515738"/>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lnSpc>
                <a:spcPct val="130000"/>
              </a:lnSpc>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本题考查弘扬中华文化、正确面对文化多样性。对于中华传统文化应是批判地继承，取其精华，去其糟粕，而不是全面继承，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前，世界经济增长动能不足，贫富分化日益严重，地区热点问题此起彼伏，恐怖主义、网络安全、重大传染性疾病、气候变化等非传统安全威胁持续蔓延，这些问题关系整个人类的生存，制约人类的发展，成为亟待解决的全球性问题。应对这些全球性问题，各国应该（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采取共同行动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承担相同责</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消除国际竞争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推动和平发展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积极推动构建人类命运共同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加强国际合作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谋求互利共赢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059975" y="310246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）面对少数国家不断升级的出口管制和关税壁垒，党中央带领全国人民沉着应对，综合施策，我国经济运行稳中有进，呈现了压不垮、难不倒、打不服的坚韧。这份韧性来自（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中华民族实现了从站起来到富起来的飞跃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建成了现代化强国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中国高水平对外开放赢得了更多贸易伙伴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掌握了发展主动权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中国通过对话协商消除了与世界各国的分歧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达成了合作协议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中国人民对中国特色社会主义道路有信心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凝聚了团结奋进的力量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48534" y="2271215"/>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柬埔寨，中柬友好扶贫示范村项目让村民的生活越来越红火；在马达加斯加，经过中国农业专家指导，农户种植的杂交水稻产量大幅增加；在斐济，中国菌草技术不仅培育出高品质的食药用菌，还带动了畜牧业发展。这些合作故事，彰显了中国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世界多极化的倡导者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国际秩序的维护者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国际关系民主化的促进者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全球发展的贡献者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46934" y="322356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小菲在某社交平台发帖求助：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我想参加一些跨国援助活动，帮助非洲难民。该怎么着手准备呢？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以下跟帖中有助于解决小菲困惑的是（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可以登录网站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查询参加跨国援助的相关要求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要了解当地风俗习惯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学会尊重当地礼仪规范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要胸怀理想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到祖国最需要的地方做公益慈善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要立足中国的国情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以中国发展带动世界发展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97348" y="2108945"/>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4715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当今世界百年未有之大变局加速演进，但时代的主题没有变。下列图片能反映当今时代主题的是（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42.jpg" descr="id:2147497424;FounderCES"/>
          <p:cNvPicPr/>
          <p:nvPr/>
        </p:nvPicPr>
        <p:blipFill>
          <a:blip r:embed="rId2"/>
          <a:stretch>
            <a:fillRect/>
          </a:stretch>
        </p:blipFill>
        <p:spPr>
          <a:xfrm>
            <a:off x="4323517" y="1484784"/>
            <a:ext cx="3014704" cy="2368865"/>
          </a:xfrm>
          <a:prstGeom prst="rect">
            <a:avLst/>
          </a:prstGeom>
        </p:spPr>
      </p:pic>
      <p:sp>
        <p:nvSpPr>
          <p:cNvPr id="5" name="矩形 4"/>
          <p:cNvSpPr/>
          <p:nvPr/>
        </p:nvSpPr>
        <p:spPr>
          <a:xfrm>
            <a:off x="3001860" y="1404150"/>
            <a:ext cx="407484" cy="461665"/>
          </a:xfrm>
          <a:prstGeom prst="rect">
            <a:avLst/>
          </a:prstGeom>
        </p:spPr>
        <p:txBody>
          <a:bodyPr wrap="none">
            <a:spAutoFit/>
          </a:bodyPr>
          <a:lstStyle/>
          <a:p>
            <a:r>
              <a:rPr lang="en-US" altLang="zh-CN" sz="2400"/>
              <a:t>C</a:t>
            </a:r>
            <a:endParaRPr lang="zh-CN" altLang="en-US"/>
          </a:p>
        </p:txBody>
      </p:sp>
      <p:sp>
        <p:nvSpPr>
          <p:cNvPr id="6" name="内容占位符 1"/>
          <p:cNvSpPr txBox="1">
            <a:spLocks/>
          </p:cNvSpPr>
          <p:nvPr/>
        </p:nvSpPr>
        <p:spPr bwMode="auto">
          <a:xfrm>
            <a:off x="360854" y="42930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本题考查当今时代的主题。根据所学知识可知，和平与发展是当今时代的主题。据此，打结的枪口、推动世界经济复苏，体现了和平与发展，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与时代主题无关，不符合题意。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79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）中非合作论坛成立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年来，中国帮助非洲</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多个国家建立了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多个农业示范中心、实施了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多个农业合作项目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全方位助力非洲经济社会发展。这表明（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中国是全球治理体系的领导</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者</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中国主动参与全球规则制定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中国积极构建人类命运共同</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各国之间既有合作又有竞争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85294" y="279237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泰州姜堰区一模节选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日，联合国教科文组织将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春节——中国人庆祝传统新年的社会实践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列入《人类非物质文化遗产代表作名录》。某校九年级（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）班同学开展以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保护文化遗产，传承中华文化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为主题的实践探究活动，请你参与其中并完成下列任务。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共赏春晚文化盛宴</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年央视春晚是申遗成功后的首届春晚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主题为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巳巳如意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生生不息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巳巳如意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巧妙融合生肖符号与如意纹样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通过建筑纹饰呼应青铜器纹样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展现汉字美学与器物文化的深度关联。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戏曲节目《声动梨园》汇聚多剧种经典选段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文戏武戏交相辉映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舞蹈《伊人》以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在水一方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为意境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用现代编舞重构《诗经》美学</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504462" y="1052736"/>
            <a:ext cx="7767208" cy="4230195"/>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838622" y="3068960"/>
            <a:ext cx="1304278" cy="1101342"/>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2100783" y="3520153"/>
            <a:ext cx="412305" cy="290109"/>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42264"/>
            <a:ext cx="11485848" cy="1130246"/>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）春节是中华文化的重要载体，请再列出上述材料中中华文化的其他载体</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127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汉字、青铜器、传统戏曲、传统舞蹈、建筑纹样、文化典籍等。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03588"/>
          </a:xfrm>
        </p:spPr>
        <p:txBody>
          <a:bodyPr/>
          <a:lstStyle/>
          <a:p>
            <a:pPr hangingPunct="0">
              <a:lnSpc>
                <a:spcPct val="130000"/>
              </a:lnSpc>
              <a:spcAft>
                <a:spcPts val="0"/>
              </a:spcAft>
              <a:tabLst>
                <a:tab pos="2700655" algn="l"/>
                <a:tab pos="5581015" algn="l"/>
                <a:tab pos="8461375" algn="l"/>
              </a:tabLst>
            </a:pP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科技赋能传统文化</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春晚舞台上</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科技与传统艺术的碰撞令人惊艳。宇树</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H1</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机器人通过</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驱动全身运动控制算法</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在《秧</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》节目中完成转手绢、抛接等高难度动作</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以科技语言诠释了非物质文化遗产的现代生命力。春晚表演使宇树科技的全球搜索量激增</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带动企业估值突破百亿元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余家产业链企业加入生态合作。</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）请结合材料，阐明科技赋能传统文化的多重意义。（</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答出三点即可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1008"/>
            <a:ext cx="11485848" cy="280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对文化发展的意义：科技为传统文化的传播和发展提供了新的方式和手段，如机器人表演展现了非遗魅力，能够让传统文化焕发生机与活力，促进传统文化的传承与创新。</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对经济发展的意义：科技与传统文化的结合，带动了相关企业的发展，如宇树科技因春晚表演，带动企业估值突破百亿元，吸引多家产业链企业加入合作，促进了经济增长，推动了相关产业的发展。</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对社会的意义：科技赋能传统文化，丰富了人们的精神文化生活，提升了人们对传统文化的认同感，增强了民族凝聚力和向心力。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4335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2700655" algn="l"/>
                <a:tab pos="5581015" algn="l"/>
                <a:tab pos="8461375"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保护传承文化遗产</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文化遗产保护是传统文化传承的基础。同学们借助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市在文化遗产保护中亟待解决的问题。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039336417"/>
              </p:ext>
            </p:extLst>
          </p:nvPr>
        </p:nvGraphicFramePr>
        <p:xfrm>
          <a:off x="478583" y="2508422"/>
          <a:ext cx="11233247" cy="3520440"/>
        </p:xfrm>
        <a:graphic>
          <a:graphicData uri="http://schemas.openxmlformats.org/drawingml/2006/table">
            <a:tbl>
              <a:tblPr firstRow="1" firstCol="1" bandRow="1"/>
              <a:tblGrid>
                <a:gridCol w="2376263">
                  <a:extLst>
                    <a:ext uri="{9D8B030D-6E8A-4147-A177-3AD203B41FA5}">
                      <a16:colId xmlns:a16="http://schemas.microsoft.com/office/drawing/2014/main" val="119436117"/>
                    </a:ext>
                  </a:extLst>
                </a:gridCol>
                <a:gridCol w="5040560">
                  <a:extLst>
                    <a:ext uri="{9D8B030D-6E8A-4147-A177-3AD203B41FA5}">
                      <a16:colId xmlns:a16="http://schemas.microsoft.com/office/drawing/2014/main" val="517761500"/>
                    </a:ext>
                  </a:extLst>
                </a:gridCol>
                <a:gridCol w="3816424">
                  <a:extLst>
                    <a:ext uri="{9D8B030D-6E8A-4147-A177-3AD203B41FA5}">
                      <a16:colId xmlns:a16="http://schemas.microsoft.com/office/drawing/2014/main" val="3461509571"/>
                    </a:ext>
                  </a:extLst>
                </a:gridCol>
              </a:tblGrid>
              <a:tr h="331247">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案例类型</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案例描述</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问题根源</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7270130"/>
                  </a:ext>
                </a:extLst>
              </a:tr>
              <a:tr h="662495">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某镇巡检</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司</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旧</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址坍塌</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明代建筑因缺少资金、监管缺位而出现安全隐患</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行政履职不力</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2693427"/>
                  </a:ext>
                </a:extLst>
              </a:tr>
              <a:tr h="993672">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某地砖雕</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面</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塑等纹样被滥用</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市处理</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起非遗商标侵权案件</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涉案金额超</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万元</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非遗知识产权纠纷</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0570856"/>
                  </a:ext>
                </a:extLst>
              </a:tr>
              <a:tr h="993672">
                <a:tc>
                  <a:txBody>
                    <a:bodyPr/>
                    <a:lstStyle/>
                    <a:p>
                      <a:pPr algn="ctr"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某古镇商业化开发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地方政府对古镇保护缺乏系统性规划</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过度商业化开发</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居民保护意识不强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文旅融合失衡</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居民参与度低</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0864567"/>
                  </a:ext>
                </a:extLst>
              </a:tr>
            </a:tbl>
          </a:graphicData>
        </a:graphic>
      </p:graphicFrame>
    </p:spTree>
    <p:extLst>
      <p:ext uri="{BB962C8B-B14F-4D97-AF65-F5344CB8AC3E}">
        <p14:creationId xmlns:p14="http://schemas.microsoft.com/office/powerpoint/2010/main" val="3747786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8315"/>
            <a:ext cx="11485848" cy="1130246"/>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）请结合以上案例描述和问题根源，为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市文化遗产保护提出合理化建议</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87019"/>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针对行政履职不力的问题，政府应加大对文化遗产保护的资金投入力度，建立健全监管机制，明确职责，加强对文化遗产保护工作的监督和管理。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针对非遗知识产权纠纷的问题，有关部门应完善相关法律法规，加强对非遗知识产权的保护，加大对侵权行为的打击力度。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针对文旅融合失衡和居民参与度低的问题，地方政府应制定科学合理的古镇保护规划，加强对居民的宣传教育，提高居民的文化遗产保护意识，鼓励居民积极参与文化遗产保护工作。</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601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阅读表格中的内容，根据所学知识，回答下列问题。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201041579"/>
              </p:ext>
            </p:extLst>
          </p:nvPr>
        </p:nvGraphicFramePr>
        <p:xfrm>
          <a:off x="478583" y="1412776"/>
          <a:ext cx="11233248" cy="4505365"/>
        </p:xfrm>
        <a:graphic>
          <a:graphicData uri="http://schemas.openxmlformats.org/drawingml/2006/table">
            <a:tbl>
              <a:tblPr firstRow="1" firstCol="1" bandRow="1"/>
              <a:tblGrid>
                <a:gridCol w="792087">
                  <a:extLst>
                    <a:ext uri="{9D8B030D-6E8A-4147-A177-3AD203B41FA5}">
                      <a16:colId xmlns:a16="http://schemas.microsoft.com/office/drawing/2014/main" val="1230187041"/>
                    </a:ext>
                  </a:extLst>
                </a:gridCol>
                <a:gridCol w="6264696">
                  <a:extLst>
                    <a:ext uri="{9D8B030D-6E8A-4147-A177-3AD203B41FA5}">
                      <a16:colId xmlns:a16="http://schemas.microsoft.com/office/drawing/2014/main" val="3236518032"/>
                    </a:ext>
                  </a:extLst>
                </a:gridCol>
                <a:gridCol w="4176465">
                  <a:extLst>
                    <a:ext uri="{9D8B030D-6E8A-4147-A177-3AD203B41FA5}">
                      <a16:colId xmlns:a16="http://schemas.microsoft.com/office/drawing/2014/main" val="4222198699"/>
                    </a:ext>
                  </a:extLst>
                </a:gridCol>
              </a:tblGrid>
              <a:tr h="452596">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1897213"/>
                  </a:ext>
                </a:extLst>
              </a:tr>
              <a:tr h="1176949">
                <a:tc>
                  <a:txBody>
                    <a:bodyPr/>
                    <a:lstStyle/>
                    <a:p>
                      <a:pPr algn="ctr" hangingPunct="0">
                        <a:lnSpc>
                          <a:spcPct val="13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在我国有一项独具中国特色的实现民族平等、保障少数民族合法权利的基本政治制度。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这一项基本政治制度是</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8627678"/>
                  </a:ext>
                </a:extLst>
              </a:tr>
              <a:tr h="1357789">
                <a:tc>
                  <a:txBody>
                    <a:bodyPr/>
                    <a:lstStyle/>
                    <a:p>
                      <a:pPr algn="ctr" hangingPunct="0">
                        <a:lnSpc>
                          <a:spcPct val="13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十四届全国人大常委会第八次会议通过新修订的《中华人民共和国保守国家秘密法》。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这体现了人民代表大会的哪项职权</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1569462"/>
                  </a:ext>
                </a:extLst>
              </a:tr>
              <a:tr h="1357789">
                <a:tc>
                  <a:txBody>
                    <a:bodyPr/>
                    <a:lstStyle/>
                    <a:p>
                      <a:pPr algn="ctr" hangingPunct="0">
                        <a:lnSpc>
                          <a:spcPct val="130000"/>
                        </a:lnSpc>
                        <a:spcAft>
                          <a:spcPts val="0"/>
                        </a:spcAft>
                        <a:tabLst>
                          <a:tab pos="2700655" algn="l"/>
                          <a:tab pos="5581015" algn="l"/>
                          <a:tab pos="8461375"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国家间既有合作</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又有竞争。每个国家都希望通过自身努力在新一轮国际关系的调整中获得发展机遇。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当今世界</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国际竞争的实质是</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______________________</a:t>
                      </a:r>
                    </a:p>
                    <a:p>
                      <a:pPr algn="just" hangingPunct="0">
                        <a:lnSpc>
                          <a:spcPct val="130000"/>
                        </a:lnSpc>
                        <a:spcAft>
                          <a:spcPts val="0"/>
                        </a:spcAft>
                        <a:tabLst>
                          <a:tab pos="2700655" algn="l"/>
                          <a:tab pos="5581015" algn="l"/>
                          <a:tab pos="8461375" algn="l"/>
                        </a:tabLst>
                      </a:pPr>
                      <a:r>
                        <a:rPr lang="zh-CN" sz="24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1366383"/>
                  </a:ext>
                </a:extLst>
              </a:tr>
            </a:tbl>
          </a:graphicData>
        </a:graphic>
      </p:graphicFrame>
      <p:sp>
        <p:nvSpPr>
          <p:cNvPr id="5" name="矩形 4"/>
          <p:cNvSpPr/>
          <p:nvPr/>
        </p:nvSpPr>
        <p:spPr>
          <a:xfrm>
            <a:off x="8111430" y="2438472"/>
            <a:ext cx="2659702" cy="461665"/>
          </a:xfrm>
          <a:prstGeom prst="rect">
            <a:avLst/>
          </a:prstGeom>
        </p:spPr>
        <p:txBody>
          <a:bodyPr wrap="none">
            <a:spAutoFit/>
          </a:bodyPr>
          <a:lstStyle/>
          <a:p>
            <a:r>
              <a:rPr lang="zh-CN" altLang="en-US" sz="2400"/>
              <a:t>民族区域自治制度</a:t>
            </a:r>
            <a:endParaRPr lang="zh-CN" altLang="en-US"/>
          </a:p>
        </p:txBody>
      </p:sp>
      <p:sp>
        <p:nvSpPr>
          <p:cNvPr id="7" name="矩形 6"/>
          <p:cNvSpPr/>
          <p:nvPr/>
        </p:nvSpPr>
        <p:spPr>
          <a:xfrm>
            <a:off x="8615486" y="3738961"/>
            <a:ext cx="1112805" cy="461665"/>
          </a:xfrm>
          <a:prstGeom prst="rect">
            <a:avLst/>
          </a:prstGeom>
        </p:spPr>
        <p:txBody>
          <a:bodyPr wrap="none">
            <a:spAutoFit/>
          </a:bodyPr>
          <a:lstStyle/>
          <a:p>
            <a:r>
              <a:rPr lang="zh-CN" altLang="zh-CN" sz="2400">
                <a:cs typeface="Times New Roman" panose="02020603050405020304" pitchFamily="18" charset="0"/>
              </a:rPr>
              <a:t>立法权</a:t>
            </a:r>
            <a:endParaRPr lang="zh-CN" altLang="en-US"/>
          </a:p>
        </p:txBody>
      </p:sp>
      <p:sp>
        <p:nvSpPr>
          <p:cNvPr id="9" name="矩形 8"/>
          <p:cNvSpPr/>
          <p:nvPr/>
        </p:nvSpPr>
        <p:spPr>
          <a:xfrm>
            <a:off x="8065798" y="4969113"/>
            <a:ext cx="3587842" cy="461665"/>
          </a:xfrm>
          <a:prstGeom prst="rect">
            <a:avLst/>
          </a:prstGeom>
        </p:spPr>
        <p:txBody>
          <a:bodyPr wrap="none">
            <a:spAutoFit/>
          </a:bodyPr>
          <a:lstStyle/>
          <a:p>
            <a:r>
              <a:rPr lang="zh-CN" altLang="zh-CN" sz="2400">
                <a:cs typeface="Times New Roman" panose="02020603050405020304" pitchFamily="18" charset="0"/>
              </a:rPr>
              <a:t>以经济和科技实力为</a:t>
            </a:r>
            <a:r>
              <a:rPr lang="zh-CN" altLang="zh-CN" sz="2400">
                <a:cs typeface="Times New Roman" panose="02020603050405020304" pitchFamily="18" charset="0"/>
              </a:rPr>
              <a:t>基</a:t>
            </a:r>
            <a:r>
              <a:rPr lang="zh-CN" altLang="zh-CN" sz="2400" smtClean="0">
                <a:cs typeface="Times New Roman" panose="02020603050405020304" pitchFamily="18" charset="0"/>
              </a:rPr>
              <a:t>础</a:t>
            </a:r>
            <a:endParaRPr lang="zh-CN" altLang="en-US"/>
          </a:p>
        </p:txBody>
      </p:sp>
      <p:sp>
        <p:nvSpPr>
          <p:cNvPr id="11" name="矩形 10"/>
          <p:cNvSpPr/>
          <p:nvPr/>
        </p:nvSpPr>
        <p:spPr>
          <a:xfrm>
            <a:off x="7535366" y="5413517"/>
            <a:ext cx="2659702" cy="461665"/>
          </a:xfrm>
          <a:prstGeom prst="rect">
            <a:avLst/>
          </a:prstGeom>
        </p:spPr>
        <p:txBody>
          <a:bodyPr wrap="none">
            <a:spAutoFit/>
          </a:bodyPr>
          <a:lstStyle/>
          <a:p>
            <a:r>
              <a:rPr lang="zh-CN" altLang="zh-CN" sz="2400">
                <a:cs typeface="Times New Roman" panose="02020603050405020304" pitchFamily="18" charset="0"/>
              </a:rPr>
              <a:t>的综合国力的较量</a:t>
            </a:r>
            <a:endParaRPr lang="zh-CN" altLang="en-US"/>
          </a:p>
        </p:txBody>
      </p:sp>
      <p:sp>
        <p:nvSpPr>
          <p:cNvPr id="12" name="内容占位符 1"/>
          <p:cNvSpPr txBox="1">
            <a:spLocks/>
          </p:cNvSpPr>
          <p:nvPr/>
        </p:nvSpPr>
        <p:spPr bwMode="auto">
          <a:xfrm>
            <a:off x="374669" y="59403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）请回答表格中的问题。（</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288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8248"/>
            <a:ext cx="11485848" cy="576248"/>
          </a:xfrm>
        </p:spPr>
        <p:txBody>
          <a:bodyPr/>
          <a:lstStyle/>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）联系所学知识，谈谈你对内容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4869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合作：各国在经济、政治、安全、文化等领域深化合作，寻求发展，只有合作互惠，才能使世界各国共同发展。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竞争：国际竞争需要各方共同遵守一定的国际规则。</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我国高举和平、发展、合作、共赢的旗帜，为推动建设相互尊重、公平正义、合作共赢的新型国际关系不懈努力。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233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当</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今世界的特征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）这是一个开放的世界。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）这是一个发展的世界。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）这是一个紧密联系的世界。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8453"/>
            <a:ext cx="11485848" cy="5719194"/>
          </a:xfrm>
        </p:spPr>
        <p:txBody>
          <a:bodyPr/>
          <a:lstStyle/>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济全球化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商品生产全球化。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商品贸易全球化。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利：为经济发展提供了新的机会。经济全球化改变了我们的生活。经济全球化促进商品、资本和劳动力在全球流动，有利于在世界范围内配置资源，促进资源利用更加合理有效。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弊：经济全球化也使各国经济相互联系、相互依赖的程度不断加深，使风险与危机跨国界传递。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）正确面对经济全球化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经济全球化的趋势不可逆转，我们要顺应历史潮流，保持积极、开放的心态，主动参与竞争。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要居安思危，增强风险意识，注重国家经济安全，为应对各种困难和挑战做好充分准备。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975917"/>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济全球化促进资源合理利用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我们的生产和消费都应该依赖国际市场。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这种观点是片面的。经济全球化促进商品、资本和劳动力在全球流动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有利于在世界范围内配置资源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为经济发展提供新的机会。但是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经济全球化使各国经济相互联系、相互依赖的程度不断加深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也使风险与危机跨国界传递。面对经济全球化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我们既要保持积极、开放的心态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也要居安思危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增强风险意识。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504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们如何正确认识和对待多样文化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）正确认识文化多样性（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文化多样性的重要性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文化多样性是人类社会的基本特征，是世界文化充满活力的表现，也是人类文明进步的重要动力。多样的文化提供了更为广泛的选择，让人们的生活更加丰富多彩，让世界变得更加绚丽多姿。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文化多样性是实现文化创新与发展的前提和基础。不同特质的文化相互交融，能够为彼此增添新的元素，激发新的活力。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）正确对待多样文化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每个民族的文化都有值得尊重的经验和智慧。我们应正确认识文化差异，相互尊重，通过平等交流、对话，达成彼此的理解和包容。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学习和借鉴优秀外来文化，促进和而不同、兼收并蓄的文明交流。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925882"/>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4344"/>
          </a:xfrm>
        </p:spPr>
        <p:txBody>
          <a:bodyPr/>
          <a:lstStyle/>
          <a:p>
            <a:pPr hangingPunct="0">
              <a:lnSpc>
                <a:spcPct val="130000"/>
              </a:lnSpc>
              <a:spcAft>
                <a:spcPts val="0"/>
              </a:spcAft>
              <a:tabLst>
                <a:tab pos="2700655" algn="l"/>
                <a:tab pos="5581015" algn="l"/>
                <a:tab pos="8461375" algn="l"/>
              </a:tabLst>
            </a:pPr>
            <a:r>
              <a:rPr lang="en-US" altLang="zh-CN" sz="23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何认识变化中的世界格局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针对这一格局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国家交往要进行怎样的调整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）正确认识变化中的世界格局</a:t>
            </a:r>
          </a:p>
          <a:p>
            <a:pPr hangingPunct="0">
              <a:lnSpc>
                <a:spcPct val="130000"/>
              </a:lnSpc>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年代初，美苏对峙的两极格局被打破，世界格局向多极化发展。</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当今世界百年未有之大变局加速演进。</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新兴市场国家和发展中国家快速发展，有利于推动世界多极化，为世界经济持续发展提供动力，促进世界经济增长，实现各国共同发展。</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世界多极化使多种国际力量既相互依存又相互制约。这有利于各国通过协商解决各种问题，促进国际关系民主化，推动世界和平与发展。</a:t>
            </a:r>
          </a:p>
          <a:p>
            <a:pPr hangingPunct="0">
              <a:lnSpc>
                <a:spcPct val="13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）针对上述格局，国家交往需进行调整</a:t>
            </a:r>
          </a:p>
          <a:p>
            <a:pPr hangingPunct="0">
              <a:lnSpc>
                <a:spcPct val="130000"/>
              </a:lnSpc>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国家间既有合作，又有竞争。当今世界，国际竞争的实质是以经济和科技实力为基础的综合国力的较量，国际竞争需要各方共同遵循一定的国际规则。</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整个世界复杂多变。我国高举和平、发展、合作、共赢的旗帜，为推动建设相互尊重、公平正义、合作共赢的新型国际关系不懈努力。</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504460" y="879842"/>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世界百年未有之大变局加速演进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在何处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虽然和平与发展仍然是时代主题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人类命运共同体理念深入人心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但同时国际环境日趋复杂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不稳定性不确定性明显增加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经济全球化遭遇逆流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世界进入动荡变革期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单边主义、保护主义、霸权主义对世界和平与发展构成威胁。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世界大变局的调整呈现出一系列前所未有的新特征新表现。发达国家经济增长乏力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新兴经济体和发展中国家在世界经济中占据越来越大的份额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世界经济重心加快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自西向东</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在世界大变局中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中国持续快速发展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中华民族伟大复兴不断前进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成为世界格局演变背后的主要推动力量。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当今世界百年未有之大变局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最突出的特点就是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东升西降</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。中国的国际影响力、感召力、塑造力进一步提高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为世界和平与发展作出新的更大贡献。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621</TotalTime>
  <Words>5600</Words>
  <Application>Microsoft Office PowerPoint</Application>
  <PresentationFormat>自定义</PresentationFormat>
  <Paragraphs>198</Paragraphs>
  <Slides>35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2025-11-15T09:30:37Z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